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56" r:id="rId3"/>
    <p:sldId id="263" r:id="rId4"/>
    <p:sldId id="593" r:id="rId5"/>
    <p:sldId id="259" r:id="rId6"/>
    <p:sldId id="594" r:id="rId7"/>
    <p:sldId id="595" r:id="rId8"/>
    <p:sldId id="597" r:id="rId9"/>
    <p:sldId id="598" r:id="rId10"/>
    <p:sldId id="599" r:id="rId11"/>
    <p:sldId id="596" r:id="rId12"/>
    <p:sldId id="600" r:id="rId13"/>
    <p:sldId id="601" r:id="rId14"/>
    <p:sldId id="603" r:id="rId15"/>
    <p:sldId id="602" r:id="rId16"/>
    <p:sldId id="604" r:id="rId17"/>
    <p:sldId id="605" r:id="rId18"/>
    <p:sldId id="606" r:id="rId19"/>
    <p:sldId id="608" r:id="rId20"/>
    <p:sldId id="607" r:id="rId21"/>
    <p:sldId id="389" r:id="rId22"/>
  </p:sldIdLst>
  <p:sldSz cx="12192000" cy="6858000"/>
  <p:notesSz cx="6858000" cy="9144000"/>
  <p:embeddedFontLst>
    <p:embeddedFont>
      <p:font typeface="Hiragino Maru Gothic Pro W4" panose="020F0400000000000000" pitchFamily="34" charset="-128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2A159-D059-F24B-A64B-2D6A721DD913}" v="1" dt="2023-12-07T21:59:17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25"/>
    <p:restoredTop sz="96197"/>
  </p:normalViewPr>
  <p:slideViewPr>
    <p:cSldViewPr snapToGrid="0" showGuides="1">
      <p:cViewPr varScale="1">
        <p:scale>
          <a:sx n="113" d="100"/>
          <a:sy n="113" d="100"/>
        </p:scale>
        <p:origin x="192" y="40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, Young Ju" userId="89086983-534d-4271-812f-2eae0e410f16" providerId="ADAL" clId="{3442A159-D059-F24B-A64B-2D6A721DD913}"/>
    <pc:docChg chg="undo custSel addSld modSld sldOrd modMainMaster modNotesMaster">
      <pc:chgData name="Ryu, Young Ju" userId="89086983-534d-4271-812f-2eae0e410f16" providerId="ADAL" clId="{3442A159-D059-F24B-A64B-2D6A721DD913}" dt="2023-12-07T22:58:11.458" v="2362" actId="20577"/>
      <pc:docMkLst>
        <pc:docMk/>
      </pc:docMkLst>
      <pc:sldChg chg="modSp">
        <pc:chgData name="Ryu, Young Ju" userId="89086983-534d-4271-812f-2eae0e410f16" providerId="ADAL" clId="{3442A159-D059-F24B-A64B-2D6A721DD913}" dt="2023-12-07T22:55:49.793" v="2297"/>
        <pc:sldMkLst>
          <pc:docMk/>
          <pc:sldMk cId="2484540148" sldId="259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484540148" sldId="259"/>
            <ac:spMk id="3" creationId="{E1FE42BF-EFFD-53EC-C1CC-DC7038A69052}"/>
          </ac:spMkLst>
        </pc:spChg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484540148" sldId="259"/>
            <ac:spMk id="5" creationId="{12652CCF-46D5-EE22-16F1-9CDD0FF9C13F}"/>
          </ac:spMkLst>
        </pc:spChg>
        <pc:spChg chg="mod">
          <ac:chgData name="Ryu, Young Ju" userId="89086983-534d-4271-812f-2eae0e410f16" providerId="ADAL" clId="{3442A159-D059-F24B-A64B-2D6A721DD913}" dt="2023-12-07T22:55:49.793" v="2297"/>
          <ac:spMkLst>
            <pc:docMk/>
            <pc:sldMk cId="2484540148" sldId="259"/>
            <ac:spMk id="8" creationId="{6E124C89-F9CA-F7D0-DE9E-B10A5BB7D3B2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3736045327" sldId="263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3736045327" sldId="263"/>
            <ac:spMk id="7" creationId="{4C0ED8D2-824A-1B4B-AF89-9A2D48B9F212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3736045327" sldId="263"/>
            <ac:spMk id="17" creationId="{B42BA7F0-CDC0-8A47-A31E-0701906EE73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3736045327" sldId="263"/>
            <ac:spMk id="18" creationId="{E95FAC92-1CE1-9A40-B3F1-88FAFFE3AC3B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1625615361" sldId="593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1625615361" sldId="593"/>
            <ac:spMk id="3" creationId="{DB763F80-D537-5C87-79B2-D968BF372537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1625615361" sldId="593"/>
            <ac:spMk id="8" creationId="{DA6F1336-F907-E55A-7491-AFEE539E85AA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1625615361" sldId="593"/>
            <ac:spMk id="9" creationId="{48AB89B1-0B33-DA1B-FE16-8D2667D3E6BE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3100327008" sldId="594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3100327008" sldId="594"/>
            <ac:spMk id="5" creationId="{49D90ECD-5B55-4A77-D713-E4C8FAAC44E1}"/>
          </ac:spMkLst>
        </pc:spChg>
      </pc:sldChg>
      <pc:sldChg chg="modSp mod">
        <pc:chgData name="Ryu, Young Ju" userId="89086983-534d-4271-812f-2eae0e410f16" providerId="ADAL" clId="{3442A159-D059-F24B-A64B-2D6A721DD913}" dt="2023-12-07T22:55:47.101" v="2296"/>
        <pc:sldMkLst>
          <pc:docMk/>
          <pc:sldMk cId="990409399" sldId="595"/>
        </pc:sldMkLst>
        <pc:spChg chg="mod">
          <ac:chgData name="Ryu, Young Ju" userId="89086983-534d-4271-812f-2eae0e410f16" providerId="ADAL" clId="{3442A159-D059-F24B-A64B-2D6A721DD913}" dt="2023-12-07T22:54:43.819" v="2294" actId="27636"/>
          <ac:spMkLst>
            <pc:docMk/>
            <pc:sldMk cId="990409399" sldId="595"/>
            <ac:spMk id="3" creationId="{F79DA124-7899-1489-9974-0B88B54405C7}"/>
          </ac:spMkLst>
        </pc:spChg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990409399" sldId="595"/>
            <ac:spMk id="5" creationId="{72C6C988-903A-0B3C-20A9-F46066ECEB01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2736907628" sldId="596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736907628" sldId="596"/>
            <ac:spMk id="5" creationId="{233C8E9F-A80C-0841-8706-D4AAA0D1B77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736907628" sldId="596"/>
            <ac:spMk id="9" creationId="{FCD400C4-BA10-989F-652A-B5D8C6ED53AE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2187130939" sldId="597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187130939" sldId="597"/>
            <ac:spMk id="8" creationId="{9668E93F-94EF-85A9-B39C-893B1AA07E92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448783222" sldId="598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4" creationId="{7110F662-7915-5BF3-302A-AFA8C01F332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5" creationId="{8ABE679A-30C2-BEFC-0784-C3F70C152DDA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6" creationId="{4EA3F041-2DEB-D802-845B-E46C1546F78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7" creationId="{F50F9D2D-CAA5-B908-8B98-C3F9DD5F0F9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8" creationId="{F6CEFF2F-D11A-15B2-5AE7-00DBAD906AFC}"/>
          </ac:spMkLst>
        </pc:spChg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448783222" sldId="598"/>
            <ac:spMk id="10" creationId="{1DB2AA45-466D-42D1-2AF8-53525E8DDE88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237772230" sldId="599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37772230" sldId="599"/>
            <ac:spMk id="5" creationId="{711DC202-74F1-88B5-ED20-D57AFF378039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37772230" sldId="599"/>
            <ac:spMk id="9" creationId="{4FCE64F8-55FA-8B7E-5181-7F0834B7491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37772230" sldId="599"/>
            <ac:spMk id="11" creationId="{C4BA1DFF-8482-043C-AAD0-F41B9E8C66FE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2867034269" sldId="600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867034269" sldId="600"/>
            <ac:spMk id="5" creationId="{56E14E74-E5E1-5FA9-0B93-F2F83AC3D2A3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2874835427" sldId="601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874835427" sldId="601"/>
            <ac:spMk id="5" creationId="{F07C6803-6109-22D1-436B-CF626581DA97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623798970" sldId="602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623798970" sldId="602"/>
            <ac:spMk id="9" creationId="{F40FA885-73CF-7270-5D3A-04C768F1885F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665697638" sldId="603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665697638" sldId="603"/>
            <ac:spMk id="6" creationId="{C30A44CB-83A8-4A08-3BE0-A0574D0C0020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1557766291" sldId="604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1557766291" sldId="604"/>
            <ac:spMk id="9" creationId="{CD0ADFD2-5693-9D0C-4418-F95678786AE5}"/>
          </ac:spMkLst>
        </pc:spChg>
      </pc:sldChg>
      <pc:sldChg chg="modSp">
        <pc:chgData name="Ryu, Young Ju" userId="89086983-534d-4271-812f-2eae0e410f16" providerId="ADAL" clId="{3442A159-D059-F24B-A64B-2D6A721DD913}" dt="2023-12-07T22:55:47.101" v="2296"/>
        <pc:sldMkLst>
          <pc:docMk/>
          <pc:sldMk cId="3926569812" sldId="605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3926569812" sldId="605"/>
            <ac:spMk id="5" creationId="{637DDD75-65CF-18DB-7C97-40D50C2CF0EA}"/>
          </ac:spMkLst>
        </pc:spChg>
      </pc:sldChg>
      <pc:sldChg chg="addSp delSp modSp mod">
        <pc:chgData name="Ryu, Young Ju" userId="89086983-534d-4271-812f-2eae0e410f16" providerId="ADAL" clId="{3442A159-D059-F24B-A64B-2D6A721DD913}" dt="2023-12-07T22:55:47.101" v="2296"/>
        <pc:sldMkLst>
          <pc:docMk/>
          <pc:sldMk cId="1206594068" sldId="606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1206594068" sldId="606"/>
            <ac:spMk id="5" creationId="{637DDD75-65CF-18DB-7C97-40D50C2CF0EA}"/>
          </ac:spMkLst>
        </pc:spChg>
        <pc:spChg chg="add del">
          <ac:chgData name="Ryu, Young Ju" userId="89086983-534d-4271-812f-2eae0e410f16" providerId="ADAL" clId="{3442A159-D059-F24B-A64B-2D6A721DD913}" dt="2023-12-07T22:08:34.906" v="2" actId="22"/>
          <ac:spMkLst>
            <pc:docMk/>
            <pc:sldMk cId="1206594068" sldId="606"/>
            <ac:spMk id="9" creationId="{1F6AF940-D7C8-B20F-4025-C13FECE741FA}"/>
          </ac:spMkLst>
        </pc:spChg>
      </pc:sldChg>
      <pc:sldChg chg="addSp delSp modSp add mod">
        <pc:chgData name="Ryu, Young Ju" userId="89086983-534d-4271-812f-2eae0e410f16" providerId="ADAL" clId="{3442A159-D059-F24B-A64B-2D6A721DD913}" dt="2023-12-07T22:58:11.458" v="2362" actId="20577"/>
        <pc:sldMkLst>
          <pc:docMk/>
          <pc:sldMk cId="2007552897" sldId="607"/>
        </pc:sldMkLst>
        <pc:spChg chg="mod">
          <ac:chgData name="Ryu, Young Ju" userId="89086983-534d-4271-812f-2eae0e410f16" providerId="ADAL" clId="{3442A159-D059-F24B-A64B-2D6A721DD913}" dt="2023-12-07T22:31:57.374" v="1058" actId="20577"/>
          <ac:spMkLst>
            <pc:docMk/>
            <pc:sldMk cId="2007552897" sldId="607"/>
            <ac:spMk id="2" creationId="{C369506E-398B-5473-F035-493CAF3E0F67}"/>
          </ac:spMkLst>
        </pc:spChg>
        <pc:spChg chg="del">
          <ac:chgData name="Ryu, Young Ju" userId="89086983-534d-4271-812f-2eae0e410f16" providerId="ADAL" clId="{3442A159-D059-F24B-A64B-2D6A721DD913}" dt="2023-12-07T22:20:55.741" v="4" actId="478"/>
          <ac:spMkLst>
            <pc:docMk/>
            <pc:sldMk cId="2007552897" sldId="607"/>
            <ac:spMk id="3" creationId="{F8FCB370-0141-C44E-F482-B8F427DB1DA7}"/>
          </ac:spMkLst>
        </pc:spChg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2007552897" sldId="607"/>
            <ac:spMk id="5" creationId="{637DDD75-65CF-18DB-7C97-40D50C2CF0EA}"/>
          </ac:spMkLst>
        </pc:spChg>
        <pc:spChg chg="add del mod">
          <ac:chgData name="Ryu, Young Ju" userId="89086983-534d-4271-812f-2eae0e410f16" providerId="ADAL" clId="{3442A159-D059-F24B-A64B-2D6A721DD913}" dt="2023-12-07T22:57:31.566" v="2340" actId="478"/>
          <ac:spMkLst>
            <pc:docMk/>
            <pc:sldMk cId="2007552897" sldId="607"/>
            <ac:spMk id="9" creationId="{9F3B8BB8-D656-5746-2A9E-B74FD81B4E2C}"/>
          </ac:spMkLst>
        </pc:spChg>
        <pc:spChg chg="add del">
          <ac:chgData name="Ryu, Young Ju" userId="89086983-534d-4271-812f-2eae0e410f16" providerId="ADAL" clId="{3442A159-D059-F24B-A64B-2D6A721DD913}" dt="2023-12-07T22:57:44.980" v="2347" actId="478"/>
          <ac:spMkLst>
            <pc:docMk/>
            <pc:sldMk cId="2007552897" sldId="607"/>
            <ac:spMk id="11" creationId="{AB56DE60-D120-EC41-7D1D-2EBEDDEC0555}"/>
          </ac:spMkLst>
        </pc:spChg>
        <pc:spChg chg="add mod">
          <ac:chgData name="Ryu, Young Ju" userId="89086983-534d-4271-812f-2eae0e410f16" providerId="ADAL" clId="{3442A159-D059-F24B-A64B-2D6A721DD913}" dt="2023-12-07T22:58:11.458" v="2362" actId="20577"/>
          <ac:spMkLst>
            <pc:docMk/>
            <pc:sldMk cId="2007552897" sldId="607"/>
            <ac:spMk id="13" creationId="{2A5523DA-A2D6-07EE-8570-33E88432BA17}"/>
          </ac:spMkLst>
        </pc:spChg>
      </pc:sldChg>
      <pc:sldChg chg="addSp delSp modSp add mod ord">
        <pc:chgData name="Ryu, Young Ju" userId="89086983-534d-4271-812f-2eae0e410f16" providerId="ADAL" clId="{3442A159-D059-F24B-A64B-2D6A721DD913}" dt="2023-12-07T22:57:14.168" v="2337"/>
        <pc:sldMkLst>
          <pc:docMk/>
          <pc:sldMk cId="3405747907" sldId="608"/>
        </pc:sldMkLst>
        <pc:spChg chg="mod">
          <ac:chgData name="Ryu, Young Ju" userId="89086983-534d-4271-812f-2eae0e410f16" providerId="ADAL" clId="{3442A159-D059-F24B-A64B-2D6A721DD913}" dt="2023-12-07T22:55:47.101" v="2296"/>
          <ac:spMkLst>
            <pc:docMk/>
            <pc:sldMk cId="3405747907" sldId="608"/>
            <ac:spMk id="5" creationId="{637DDD75-65CF-18DB-7C97-40D50C2CF0EA}"/>
          </ac:spMkLst>
        </pc:spChg>
        <pc:spChg chg="add del mod">
          <ac:chgData name="Ryu, Young Ju" userId="89086983-534d-4271-812f-2eae0e410f16" providerId="ADAL" clId="{3442A159-D059-F24B-A64B-2D6A721DD913}" dt="2023-12-07T22:57:14.168" v="2337"/>
          <ac:spMkLst>
            <pc:docMk/>
            <pc:sldMk cId="3405747907" sldId="608"/>
            <ac:spMk id="8" creationId="{EB0BCA4D-43E1-4A01-9AAA-034CB0FE806D}"/>
          </ac:spMkLst>
        </pc:spChg>
        <pc:spChg chg="del mod">
          <ac:chgData name="Ryu, Young Ju" userId="89086983-534d-4271-812f-2eae0e410f16" providerId="ADAL" clId="{3442A159-D059-F24B-A64B-2D6A721DD913}" dt="2023-12-07T22:56:25.053" v="2301" actId="478"/>
          <ac:spMkLst>
            <pc:docMk/>
            <pc:sldMk cId="3405747907" sldId="608"/>
            <ac:spMk id="9" creationId="{9F3B8BB8-D656-5746-2A9E-B74FD81B4E2C}"/>
          </ac:spMkLst>
        </pc:spChg>
        <pc:spChg chg="add mod">
          <ac:chgData name="Ryu, Young Ju" userId="89086983-534d-4271-812f-2eae0e410f16" providerId="ADAL" clId="{3442A159-D059-F24B-A64B-2D6A721DD913}" dt="2023-12-07T22:57:11.316" v="2335" actId="12"/>
          <ac:spMkLst>
            <pc:docMk/>
            <pc:sldMk cId="3405747907" sldId="608"/>
            <ac:spMk id="11" creationId="{1A3A5A82-69FF-F702-E605-4359A6A03EC1}"/>
          </ac:spMkLst>
        </pc:spChg>
      </pc:sldChg>
      <pc:sldMasterChg chg="modSp">
        <pc:chgData name="Ryu, Young Ju" userId="89086983-534d-4271-812f-2eae0e410f16" providerId="ADAL" clId="{3442A159-D059-F24B-A64B-2D6A721DD913}" dt="2023-12-07T21:59:17.988" v="0"/>
        <pc:sldMasterMkLst>
          <pc:docMk/>
          <pc:sldMasterMk cId="3514050527" sldId="2147483648"/>
        </pc:sldMaster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2" creationId="{B405D041-58C6-D702-6525-F9E825314AE3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3" creationId="{AA4E7D54-4174-894C-4699-89508A586E8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4" creationId="{A62CC3D4-016C-7C7B-CF91-C5747A24B0A9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5" creationId="{7BB70DBE-F225-6E47-FA0C-3DFFD10E712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6" creationId="{6AD47D03-316D-7325-9530-CE13FDEE144F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7D017F88-21C3-2C43-BC88-7B8334A756E9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38B30AE-2FC9-C848-9F3F-F1CC96E0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1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C31F7-C910-C24C-99C8-6696C164C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31C5A-C1C1-9543-A8D8-32281976ED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D64-229D-F8C8-4EE7-EC13D86F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F95CB-7B17-3ED6-F246-125CB1D00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591C1-6C9E-2287-352F-EFCBE83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6D24-CC23-291E-D7E5-A33E1AEC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4DD5-85B8-C73C-E57E-FD63C549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06E3-D1C8-C1F3-C168-44A5816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63B57-B3C8-32D4-A0B0-C78D4B07B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FBC39-F09C-45DE-44B8-DB940E3E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344A-16A6-B2BD-AAE8-8578F2F2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640B7-128C-304B-3616-6242525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C0DEA-B129-802B-81D9-85684CD18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AE2B9-345C-53FB-33F1-3A15383C5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53A9-AE6D-8E11-75D9-85144810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493C-4114-52FA-8862-3FEDDA49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2BE3-CAE7-B5AA-5AEE-C8B8F09F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9AC5-F4C8-A878-E8A0-1BB54A10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083A-C7C6-EBC8-1048-19FDD863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44CF-F858-E6F7-B47B-EE2F6157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6A99-9849-3AA7-198F-7679F2B7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457A-3AA9-E801-B620-9D21D836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1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58AE-5717-A13A-55A8-F921FA23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9F99-CBF4-AED5-56D3-36AAC2A92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BDF8-3BEE-D54B-0F6D-CD2BB03D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959D1-5957-05E9-D467-B1C8899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1F55-697F-05DE-14D5-99F29023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B961-26E7-F7E8-844B-31FBCC5C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36CC-9BC5-1170-EFBA-654C3FEE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9570E-8903-D3CE-EEC0-E5E573573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73B5D-35E5-0A91-A63A-06D0089D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AB4B-6E3C-663B-7672-2C07DDB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4C28D-330A-8EDE-4BC7-46776CB8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35F2-D1C7-248F-D5DA-AFF38FDC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5DCC-A43A-19BC-EE83-82849E58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4BBB-2AFD-A154-8115-AE47FC0D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C5E83-3425-4D9C-C203-ECE51F125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0A460-E832-5D5A-F5C1-07BFC6832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E47E3-BF82-56DA-6A85-DBE527B2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36170-D027-01C6-4E09-16D2E74D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BDB17-2C37-CAB9-CCA0-43734EA4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9F51-79BB-A0C5-DF7A-FD09099E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2C960-AC1C-66E2-26D3-DCB9D2B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CB7F5-C44A-B51E-C677-C61A178E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EF65B-8E6F-366B-19DC-BE7333C4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D5579-4F4A-C990-4FAA-80CF8788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5309-5DDC-720D-F95D-B60502A2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29F38-67BB-942A-C689-14719970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AB56-29BD-B9B5-465E-CADF849F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79A-7DBD-7718-1D18-D855D6DD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3057-BA44-4004-D8C5-4CE8B54F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8CAF3-5B7C-881A-BF6B-AB7D62BE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EC108-5B0B-77A5-581C-A070D93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53D9-E39E-B1AD-25C0-B21B22C7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923C-8510-72AA-513D-06544D2F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26912-8C35-1DFE-89A7-C155FE58C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3CB5C-EF61-1D1C-C27B-69177C05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CC47-22B7-54E4-1610-4B058A1E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67451-0C51-F8C4-EFCC-F496BA0E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3FEC-2258-1641-29A4-7C2492E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5D041-58C6-D702-6525-F9E82531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E7D54-4174-894C-4699-89508A58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C3D4-016C-7C7B-CF91-C5747A24B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8207CB8-C20B-2341-83FD-4511AF2E0B52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0DBE-F225-6E47-FA0C-3DFFD10E7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47D03-316D-7325-9530-CE13FDEE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68C2C2E-3224-004E-9FD2-49198FCF3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490r251.github.io/DATA824/" TargetMode="External"/><Relationship Id="rId2" Type="http://schemas.openxmlformats.org/officeDocument/2006/relationships/hyperlink" Target="https://youngjuryu.github.io/DATA824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ligencetest.com/questions/pattern-recogni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EFA-A834-51E9-EC9E-F206E110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821D-782F-A48D-69D8-AB00F8AE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wanted to make the most out of this course and project, so I decided to use a subset of the data that I collected this semester, instead of using other data introduced throughout the course, to explore for any intriguing patterns. </a:t>
            </a:r>
          </a:p>
        </p:txBody>
      </p:sp>
    </p:spTree>
    <p:extLst>
      <p:ext uri="{BB962C8B-B14F-4D97-AF65-F5344CB8AC3E}">
        <p14:creationId xmlns:p14="http://schemas.microsoft.com/office/powerpoint/2010/main" val="292654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75A0-35B6-46B6-C19D-0C1A6523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CE87-CD67-A5B7-ADF7-28620BB4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940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3. Participants rated the extent to which they perceived each factor as influencing their performance on the problem-solving task, using a 7-point Likert scale (1: </a:t>
            </a:r>
            <a:r>
              <a:rPr lang="en-US" i="1" dirty="0"/>
              <a:t>No effect</a:t>
            </a:r>
            <a:r>
              <a:rPr lang="en-US" dirty="0"/>
              <a:t>, 7: </a:t>
            </a:r>
            <a:r>
              <a:rPr lang="en-US" i="1" dirty="0"/>
              <a:t>Strong effect</a:t>
            </a:r>
            <a:r>
              <a:rPr lang="en-US" dirty="0"/>
              <a:t>)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72A29-594C-B472-8428-4F624D26BCF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1DC202-74F1-88B5-ED20-D57AFF378039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020B4-C073-76FE-B48D-1446F92E3A4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4FA52E-AA62-7841-0EB3-8BA63ADC237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E64F8-55FA-8B7E-5181-7F0834B7491B}"/>
              </a:ext>
            </a:extLst>
          </p:cNvPr>
          <p:cNvSpPr txBox="1"/>
          <p:nvPr/>
        </p:nvSpPr>
        <p:spPr>
          <a:xfrm>
            <a:off x="998390" y="4217929"/>
            <a:ext cx="527541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How well-rested you are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Level of effort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Difficulty of the task for most other people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Luck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A1DFF-8482-043C-AAD0-F41B9E8C66FE}"/>
              </a:ext>
            </a:extLst>
          </p:cNvPr>
          <p:cNvSpPr txBox="1"/>
          <p:nvPr/>
        </p:nvSpPr>
        <p:spPr>
          <a:xfrm>
            <a:off x="6273800" y="4223457"/>
            <a:ext cx="609600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Your current mood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The testing conditions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Your lack of problem-solving skills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Difficulty of the task specifically for me</a:t>
            </a:r>
          </a:p>
        </p:txBody>
      </p:sp>
    </p:spTree>
    <p:extLst>
      <p:ext uri="{BB962C8B-B14F-4D97-AF65-F5344CB8AC3E}">
        <p14:creationId xmlns:p14="http://schemas.microsoft.com/office/powerpoint/2010/main" val="23777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CBB3-1A0E-37CC-FD29-7E12174B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DD53-1089-D961-173B-754AEB96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Consists of 8 columns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represents different attribution sources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EA3266-7B66-7A0A-2242-DAC43525CC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3C8E9F-A80C-0841-8706-D4AAA0D1B77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B7F44-AE9B-7257-3295-C5AB54CEBB2E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DC2D8-8E83-1090-AAED-B05B3A82D4F9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400C4-BA10-989F-652A-B5D8C6ED53AE}"/>
              </a:ext>
            </a:extLst>
          </p:cNvPr>
          <p:cNvSpPr txBox="1"/>
          <p:nvPr/>
        </p:nvSpPr>
        <p:spPr>
          <a:xfrm>
            <a:off x="998390" y="342900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Attrib_1: How well-rested you are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Attirb_2: Level of effort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Attrib_3: Difficulty of the task for most other people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Attrib_4: Luck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Attrib_5: Your current mood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Attrib_6: The testing conditions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Attrib_7: Your lack of problem-solving skill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Attrib_8: Difficulty of the task specifically for 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728B7-E6E9-FC91-A4FD-A89A321DB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71"/>
          <a:stretch/>
        </p:blipFill>
        <p:spPr>
          <a:xfrm>
            <a:off x="7432380" y="3494521"/>
            <a:ext cx="425941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A792-8094-4D99-1502-8D2BA07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9893-5ACC-CFBF-E03B-6074647F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Some of the attributions are clearly external (e.g., luck), while others are distinctly internal (e.g., lack of problem-solving skill)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However, certain attributions fall into a more ambiguous category (e.g., difficulty of the task)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ambiguity sparked my curiosity about how these attributions might cluster together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Additionally, I was interested in exploring the variations in results produced by different clustering methods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78F288-2D92-2518-10E6-767612C82722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E14E74-E5E1-5FA9-0B93-F2F83AC3D2A3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EDFD83-778D-F669-EB34-AEFC5583389F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41892A-6B59-116F-6919-E6881B3D371E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3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E18A-BE7C-0073-C92A-4475A32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3678-02CD-ECA5-5B25-7EC7068F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address the aforementioned curiosities, I created an app that contrasts two specific clustering methods of my choice: K-means and PAM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 selected K-means, considering its widespread use in the field of Social Psychology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Since K-means and PAM have comparable characteristics (e.g., use of centroids vs. medoids), I selected PAM for comparison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Additionally, users have the flexibility to set the number of clusters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92109-ECAD-AEE2-CBE2-9193CA4D1C34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7C6803-6109-22D1-436B-CF626581DA9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8144A-4407-C101-9CCD-CD933B2960D0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4A1805-9E82-77C7-3085-1CFDA88F4178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8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8CA-EAD6-2A9D-ADBE-8525655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032B-C9A8-1FBE-75E8-9D32BC9D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5125"/>
            <a:ext cx="10639427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set the minimum number to 1 in case one would prefer to have a clearer overview of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A5AF-9D3C-4599-F30A-0AB6CE77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51" y="3232022"/>
            <a:ext cx="6473497" cy="35243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0DB9F6-5F36-506F-2CF9-7D01E921030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A44CB-83A8-4A08-3BE0-A0574D0C0020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F1A338-5402-B6DE-B072-1035888E4652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2A086C-03FE-0E1A-35FA-BF0B77E59E92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569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199"/>
            <a:ext cx="10515600" cy="13255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Clusters were similarly distinguished in both methods, but K-means was more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C6194-48B0-3628-749C-F65674C8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90" y="1818546"/>
            <a:ext cx="5532904" cy="308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9EC7-B564-39CC-20A6-5B1A2408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43" y="2098214"/>
            <a:ext cx="3571960" cy="2736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7E7E0-7C0E-5FCE-58B6-7BAD19BEC6DD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FA885-73CF-7270-5D3A-04C768F1885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C391F-E702-2A79-5C4D-F68DB999128B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F7B0E-4ED1-08DA-F4A0-74CD88D98C6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79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5201465"/>
            <a:ext cx="10515600" cy="12717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Again, it appears that K-means performed better at distinguishing each cluster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7DC3-B933-C903-8E97-63D8118B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6" y="1690688"/>
            <a:ext cx="5860713" cy="323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0839A-D12A-325B-A48F-6DFE101E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06" y="1983098"/>
            <a:ext cx="3827997" cy="29846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DD22CE-761B-1A4E-3CBD-BE729E4614C9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ADFD2-5693-9D0C-4418-F95678786AE5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0DE0C-3C87-2FC3-4045-8926BFD032A8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FE68F5-6F26-DE0E-1352-E47FABDECC80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776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Results from other numbers of clusters are not reported here, but overall, </a:t>
            </a:r>
            <a:r>
              <a:rPr lang="en-US" b="1" dirty="0"/>
              <a:t>K-means clustering</a:t>
            </a:r>
            <a:r>
              <a:rPr lang="en-US" dirty="0"/>
              <a:t> with </a:t>
            </a:r>
            <a:r>
              <a:rPr lang="en-US" b="1" dirty="0"/>
              <a:t>two clusters </a:t>
            </a:r>
            <a:r>
              <a:rPr lang="en-US" dirty="0"/>
              <a:t>appears to yield the best result in our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656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primary goals of this project: determining the better method (K-means vs. PAM) and identifying the optimal number of clusters Building on these results, further exploration can be conducted: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Examine which attributes are more likely to cluster together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Test potential differences between clusters concerning other variables in the original data (e.g., intellectual humility or agreeableness)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app serves as a quick guide to selecting an effective clustering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3A5A82-69FF-F702-E605-4359A6A0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Since my previous emails on Wednesday (Dec 6) regarding the issues of uploaded files not showing up on my GitHub page, I have diligently attempted various solutions to resolve the issue, but unfortunately, non have proven successful. To provide you with an overview of what I’ve tried: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Uploaded the file by dragging it from my local folder to my GitHub repository website.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Created a new file and copy-and-pasted the codes.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Created a new R markdown file and uploaded it (considering the possibility that the .R format could be causing the problem).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Attempted to add the file by using Terminal, which also failed.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Tried using another GitHub account and a new repository.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Checked and fixed the PowerPoint slides, addressing potential issues such as embedded fonts.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Added the slides as a shared link in the ReadMe file. KU OneDrive appears to not grant access. Explored different options but didn’t work.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Added the slides in .html format.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Created a different branch and attempted deployment from there.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And many others…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4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A70-0453-3B17-0BDF-B0A0FC757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K-means vs. PAM, </a:t>
            </a:r>
            <a:br>
              <a:rPr lang="en-US" sz="4800" b="1" dirty="0"/>
            </a:br>
            <a:r>
              <a:rPr lang="en-US" sz="4800" b="1" dirty="0"/>
              <a:t>Which Is Better For My Data?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D9BC-FAF6-F0CC-2F57-1E72B072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608"/>
            <a:ext cx="9144000" cy="1655762"/>
          </a:xfrm>
        </p:spPr>
        <p:txBody>
          <a:bodyPr/>
          <a:lstStyle/>
          <a:p>
            <a:r>
              <a:rPr lang="en-US" sz="2400" dirty="0"/>
              <a:t>DATA 824 Final Capstone Project</a:t>
            </a:r>
          </a:p>
          <a:p>
            <a:endParaRPr lang="en-US" sz="500" dirty="0"/>
          </a:p>
          <a:p>
            <a:r>
              <a:rPr lang="en-US" dirty="0"/>
              <a:t>Young Ju Ryu</a:t>
            </a:r>
          </a:p>
        </p:txBody>
      </p:sp>
    </p:spTree>
    <p:extLst>
      <p:ext uri="{BB962C8B-B14F-4D97-AF65-F5344CB8AC3E}">
        <p14:creationId xmlns:p14="http://schemas.microsoft.com/office/powerpoint/2010/main" val="88162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A5523DA-A2D6-07EE-8570-33E88432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Regrettably, NOTHING has worked—my GitHub pages remained blank. As today marks the due date, I find myself in a state of considerable stress and confusion. I’m unsure about any additional options to explore and how to overcome this persistent issue. I want to assure you that I’ve followed the instructions diligently and extensively searched for additional guides. At this point, it appears that I may be unable to resolve the problem. It is frustrating to submit an incomplete work, but I sincerely hope you understand the extent of my efforts.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are my (not-functioning) GitHub pages anyway: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https://youngjuryu.github.io/DATA824/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https://y490r251.github.io/DATA824/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7552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BFB627-77E6-2247-8918-21EED6255385}"/>
              </a:ext>
            </a:extLst>
          </p:cNvPr>
          <p:cNvCxnSpPr>
            <a:cxnSpLocks/>
          </p:cNvCxnSpPr>
          <p:nvPr/>
        </p:nvCxnSpPr>
        <p:spPr>
          <a:xfrm>
            <a:off x="1453070" y="4293534"/>
            <a:ext cx="9253775" cy="0"/>
          </a:xfrm>
          <a:prstGeom prst="line">
            <a:avLst/>
          </a:prstGeom>
          <a:ln w="12700">
            <a:solidFill>
              <a:srgbClr val="FFC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EE8004-DBA2-7347-A59D-568C1C3C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hank </a:t>
            </a:r>
            <a:r>
              <a:rPr lang="en-US" sz="8000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Y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82755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C5F9A-4A2B-D949-AE64-70F69013F726}"/>
              </a:ext>
            </a:extLst>
          </p:cNvPr>
          <p:cNvCxnSpPr>
            <a:cxnSpLocks/>
          </p:cNvCxnSpPr>
          <p:nvPr/>
        </p:nvCxnSpPr>
        <p:spPr>
          <a:xfrm>
            <a:off x="3556000" y="3821391"/>
            <a:ext cx="46482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779CB9-0D10-0440-A3EB-69E552EE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iragino Maru Gothic Pro W4" panose="020F0400000000000000" pitchFamily="34" charset="-128"/>
              </a:rPr>
              <a:t>Reaction to Failure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969B8-4F10-D046-92EA-C38F9E32F7D7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0ED8D2-824A-1B4B-AF89-9A2D48B9F21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7F3D6-172E-724D-A1DB-2BF626211EE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677D7-A336-DA49-A1A3-6F1F609A13E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6146" name="Picture 2" descr="Improvement Icons - Download Free Vector Icons | Noun Project">
            <a:extLst>
              <a:ext uri="{FF2B5EF4-FFF2-40B4-BE49-F238E27FC236}">
                <a16:creationId xmlns:a16="http://schemas.microsoft.com/office/drawing/2014/main" id="{4ABEE2E2-DC1D-5C4F-8E04-05768CA0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95" y="2786125"/>
            <a:ext cx="1766951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lf Esteem Icon HD Stock Images | Shutterstock">
            <a:extLst>
              <a:ext uri="{FF2B5EF4-FFF2-40B4-BE49-F238E27FC236}">
                <a16:creationId xmlns:a16="http://schemas.microsoft.com/office/drawing/2014/main" id="{85AD9558-AB6B-0646-BCD4-CB92C19C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8671" r="13077" b="29596"/>
          <a:stretch/>
        </p:blipFill>
        <p:spPr bwMode="auto">
          <a:xfrm>
            <a:off x="8454153" y="2786125"/>
            <a:ext cx="2291152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DF7D0-5991-8F46-B0DB-DFAAFBC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23" y="3403600"/>
            <a:ext cx="2291152" cy="943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a typeface="Hiragino Maru Gothic Pro W4" panose="020F0400000000000000" pitchFamily="34" charset="-128"/>
              </a:rPr>
              <a:t>Intellectual Failure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2BA7F0-CDC0-8A47-A31E-0701906EE73B}"/>
              </a:ext>
            </a:extLst>
          </p:cNvPr>
          <p:cNvSpPr txBox="1">
            <a:spLocks/>
          </p:cNvSpPr>
          <p:nvPr/>
        </p:nvSpPr>
        <p:spPr>
          <a:xfrm>
            <a:off x="941267" y="4927592"/>
            <a:ext cx="2777806" cy="1062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Receptive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Face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“How to improve”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ea typeface="Hiragino Maru Gothic Pro W4" panose="020F0400000000000000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FAC92-1CE1-9A40-B3F1-88FAFFE3AC3B}"/>
              </a:ext>
            </a:extLst>
          </p:cNvPr>
          <p:cNvSpPr txBox="1">
            <a:spLocks/>
          </p:cNvSpPr>
          <p:nvPr/>
        </p:nvSpPr>
        <p:spPr>
          <a:xfrm>
            <a:off x="7950200" y="4889495"/>
            <a:ext cx="3300533" cy="11006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Defensive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Ignore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“How to feel better”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F1336-F907-E55A-7491-AFEE539E85AA}"/>
              </a:ext>
            </a:extLst>
          </p:cNvPr>
          <p:cNvSpPr txBox="1"/>
          <p:nvPr/>
        </p:nvSpPr>
        <p:spPr>
          <a:xfrm>
            <a:off x="805188" y="650785"/>
            <a:ext cx="11022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Arial" panose="020B0604020202020204" pitchFamily="34" charset="0"/>
                <a:ea typeface="+mj-ea"/>
              </a:rPr>
              <a:t>Receptivity to Failure</a:t>
            </a:r>
            <a:endParaRPr lang="ko-KR" altLang="en-US" sz="4000" spc="-150" dirty="0">
              <a:latin typeface="Arial" panose="020B0604020202020204" pitchFamily="34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B89B1-0B33-DA1B-FE16-8D2667D3E6BE}"/>
              </a:ext>
            </a:extLst>
          </p:cNvPr>
          <p:cNvSpPr txBox="1"/>
          <p:nvPr/>
        </p:nvSpPr>
        <p:spPr>
          <a:xfrm>
            <a:off x="556053" y="1689421"/>
            <a:ext cx="11174627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latin typeface="Arial" panose="020B0604020202020204" pitchFamily="34" charset="0"/>
                <a:ea typeface="+mj-ea"/>
              </a:rPr>
              <a:t>↔ Defensiveness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800" spc="-150" dirty="0">
                <a:latin typeface="Arial" panose="020B0604020202020204" pitchFamily="34" charset="0"/>
                <a:ea typeface="+mj-ea"/>
              </a:rPr>
              <a:t>Promotes self-awareness, learning, performance, and growth </a:t>
            </a:r>
            <a:br>
              <a:rPr lang="en-US" altLang="ko-KR" sz="2800" spc="-150" dirty="0">
                <a:latin typeface="Arial" panose="020B0604020202020204" pitchFamily="34" charset="0"/>
                <a:ea typeface="+mj-ea"/>
              </a:rPr>
            </a:br>
            <a:r>
              <a:rPr lang="en-US" altLang="ko-KR" sz="2000" spc="-150" dirty="0">
                <a:latin typeface="Arial" panose="020B0604020202020204" pitchFamily="34" charset="0"/>
                <a:ea typeface="+mj-ea"/>
              </a:rPr>
              <a:t>(Diner &amp; Dweck, 1978; Sedikides &amp; </a:t>
            </a:r>
            <a:r>
              <a:rPr lang="en-US" altLang="ko-KR" sz="2000" spc="-150" dirty="0" err="1">
                <a:latin typeface="Arial" panose="020B0604020202020204" pitchFamily="34" charset="0"/>
                <a:ea typeface="+mj-ea"/>
              </a:rPr>
              <a:t>Strube</a:t>
            </a:r>
            <a:r>
              <a:rPr lang="en-US" altLang="ko-KR" sz="2000" spc="-150" dirty="0">
                <a:latin typeface="Arial" panose="020B0604020202020204" pitchFamily="34" charset="0"/>
                <a:ea typeface="+mj-ea"/>
              </a:rPr>
              <a:t>, 1997; McCrea &amp; Hirt, 2001)</a:t>
            </a:r>
            <a:endParaRPr lang="en-US" altLang="ko-KR" sz="2800" spc="-150" dirty="0">
              <a:latin typeface="Arial" panose="020B060402020202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800" spc="-150" dirty="0">
                <a:latin typeface="Arial" panose="020B0604020202020204" pitchFamily="34" charset="0"/>
                <a:ea typeface="+mj-ea"/>
              </a:rPr>
              <a:t>Eventually affects interpersonal, organizational, and societal level benefits </a:t>
            </a:r>
            <a:r>
              <a:rPr lang="en-US" altLang="ko-KR" sz="2000" spc="-150" dirty="0">
                <a:latin typeface="Arial" panose="020B0604020202020204" pitchFamily="34" charset="0"/>
                <a:ea typeface="+mj-ea"/>
              </a:rPr>
              <a:t>(Argyris, 2002; Baumeister &amp; Cairns, 1992; Howell et al., 2017)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ECB582-9BBC-B721-CCF9-F8C88A6615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763F80-D537-5C87-79B2-D968BF37253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4E1FA-440D-309C-9B51-82263BDE125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8550D8-DEF1-047F-DB30-AA9294A769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61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B49-1D05-729F-4393-D5D37FD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42BF-EFFD-53EC-C1CC-DC7038A6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spc="-150" dirty="0">
                <a:ea typeface="+mj-ea"/>
              </a:rPr>
              <a:t>Self-serving biases: As failure undermines self-worth, individuals search for external (vs. internal) factors to attribute the failure to (Weiner, 1985)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DD5391-2639-55C9-C6CC-B37EBB89FBD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652CCF-46D5-EE22-16F1-9CDD0FF9C13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87F0C1-5C8F-8691-E919-AADA27AAD3A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C3681-ECE8-149B-9217-75A3ACC2CA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1026" name="Picture 2" descr="Luciano failed his last geology test. As he discusses the test with you, he  says: ''It's totally my fault. I was born stupid. I'll probably fail all my  courses''. In this case,">
            <a:extLst>
              <a:ext uri="{FF2B5EF4-FFF2-40B4-BE49-F238E27FC236}">
                <a16:creationId xmlns:a16="http://schemas.microsoft.com/office/drawing/2014/main" id="{96797E79-581B-7B05-47D7-65CA404F6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/>
          <a:stretch/>
        </p:blipFill>
        <p:spPr bwMode="auto">
          <a:xfrm>
            <a:off x="6131827" y="3632201"/>
            <a:ext cx="4315550" cy="22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59C7CD-8FCF-9D3E-5E22-D073C0EBCE3C}"/>
              </a:ext>
            </a:extLst>
          </p:cNvPr>
          <p:cNvGrpSpPr/>
          <p:nvPr/>
        </p:nvGrpSpPr>
        <p:grpSpPr>
          <a:xfrm>
            <a:off x="1156353" y="3632200"/>
            <a:ext cx="4276876" cy="2235200"/>
            <a:chOff x="6359374" y="3746500"/>
            <a:chExt cx="4276876" cy="2235200"/>
          </a:xfrm>
        </p:grpSpPr>
        <p:pic>
          <p:nvPicPr>
            <p:cNvPr id="1028" name="Picture 4" descr="Attribution Bias | Definition, Types &amp; Examples - Video &amp; Lesson Transcript  | Study.com">
              <a:extLst>
                <a:ext uri="{FF2B5EF4-FFF2-40B4-BE49-F238E27FC236}">
                  <a16:creationId xmlns:a16="http://schemas.microsoft.com/office/drawing/2014/main" id="{07F5DB70-4071-9FFE-8661-02A2B7320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/>
            <a:stretch/>
          </p:blipFill>
          <p:spPr bwMode="auto">
            <a:xfrm>
              <a:off x="6359374" y="3746500"/>
              <a:ext cx="4276876" cy="22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4C89-F9CA-F7D0-DE9E-B10A5BB7D3B2}"/>
                </a:ext>
              </a:extLst>
            </p:cNvPr>
            <p:cNvSpPr/>
            <p:nvPr/>
          </p:nvSpPr>
          <p:spPr>
            <a:xfrm>
              <a:off x="9176657" y="5634692"/>
              <a:ext cx="1453896" cy="347008"/>
            </a:xfrm>
            <a:prstGeom prst="rect">
              <a:avLst/>
            </a:prstGeom>
            <a:solidFill>
              <a:srgbClr val="595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54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6DE9-0D2D-0364-85DC-B99BBE09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5DB-300F-BC70-A0B0-B9A574BF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dataset is a subset of a larger dataset that investigated the relationship between intellectual humility and defensiveness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Apart from addressing the primary research questions, my additional interest lay in exploring how various attribution sources would cluster together in our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 More specifically, this project aims to compare two different clustering methods (K-means and PAM) to determine which might be a more suitable method for this dataset.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2601AC-720B-6288-49EA-9A9740415EA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0ECD-5B55-4A77-D713-E4C8FAAC44E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28EC4-5A5E-3D5E-4DDA-7F6D5136818A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1319A0-31A2-00DD-246E-6817CE7B953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032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CA2-A6F4-1660-2C63-1484DB73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A124-7899-1489-9974-0B88B544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459 SONA participants were invited to the lab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These participants had enrolled in the KU introductory psychology course (PSYC 104) for the Fall 2023 semester.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majority were Freshmen (n = 380)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18 participants were excluded from the final dataset for either not providing consent or failing to pass the attention check item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final dataset comprised 441 </a:t>
            </a:r>
            <a:br>
              <a:rPr lang="en-US" dirty="0"/>
            </a:br>
            <a:r>
              <a:rPr lang="en-US" dirty="0"/>
              <a:t>(298 Women, 137 Men, 4 Nonbinary, 3 Other)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7DFD34-1D0E-044E-2F0C-8633A7252D5B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C6C988-903A-0B3C-20A9-F46066ECEB0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EC5C2-75DF-3EE4-382A-E2519EDBE0A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15864-DCDC-AD3B-DA91-96E610F9C431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040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2C78-3F66-7872-6E9A-C8A7256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DC8-44CE-7832-6F62-B393C382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Participants were asked to take a “cognitive performance test”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Materials selected from: Pattern Recognition Task (</a:t>
            </a:r>
            <a:r>
              <a:rPr lang="en-US" dirty="0">
                <a:hlinkClick r:id="rId2"/>
              </a:rPr>
              <a:t>https://www.intelligencetest.com/questions/pattern-recognition/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- 5 difficult quizzes </a:t>
            </a:r>
            <a:r>
              <a:rPr lang="en-US" dirty="0">
                <a:sym typeface="Wingdings" pitchFamily="2" charset="2"/>
              </a:rPr>
              <a:t> thus intended to be a failure experience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- e.g.,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8507-A1F8-8A23-6CA7-CD8B7D582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7" r="13395"/>
          <a:stretch/>
        </p:blipFill>
        <p:spPr>
          <a:xfrm>
            <a:off x="1884751" y="4107698"/>
            <a:ext cx="3807811" cy="1922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6405F7-85AC-75F4-D092-6A5777C130CC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68E93F-94EF-85A9-B39C-893B1AA07E9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78912-86BF-77E7-D250-E7D9F24AC89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E60DC-6460-0974-5B04-3325C0D4BEA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71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B16-5413-74CA-8C65-F5FC9235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904B-FC3F-E7CE-1952-E975539A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2. Participants were subsequently given feedback on their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F662-7915-5BF3-302A-AFA8C01F332B}"/>
              </a:ext>
            </a:extLst>
          </p:cNvPr>
          <p:cNvSpPr txBox="1"/>
          <p:nvPr/>
        </p:nvSpPr>
        <p:spPr>
          <a:xfrm>
            <a:off x="1495317" y="3400240"/>
            <a:ext cx="8227684" cy="199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rial" panose="020B0604020202020204" pitchFamily="34" charset="0"/>
                <a:ea typeface="+mj-ea"/>
              </a:rPr>
              <a:t>Out of 5 quizzes, you answered # correctly (# / 5).</a:t>
            </a:r>
          </a:p>
          <a:p>
            <a:pPr>
              <a:lnSpc>
                <a:spcPct val="150000"/>
              </a:lnSpc>
            </a:pPr>
            <a:endParaRPr lang="en-US" altLang="ko-KR" sz="100" spc="-150" dirty="0">
              <a:latin typeface="Arial" panose="020B0604020202020204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rial" panose="020B0604020202020204" pitchFamily="34" charset="0"/>
                <a:ea typeface="+mj-ea"/>
              </a:rPr>
              <a:t>To help you understand how your problem-solving skill compares to others, prior studies show that 67% of individuals within your peer group answered all five quiz items correctly.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ABE679A-30C2-BEFC-0784-C3F70C152DDA}"/>
              </a:ext>
            </a:extLst>
          </p:cNvPr>
          <p:cNvSpPr/>
          <p:nvPr/>
        </p:nvSpPr>
        <p:spPr>
          <a:xfrm>
            <a:off x="8520434" y="3464961"/>
            <a:ext cx="240632" cy="580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A3F041-2DEB-D802-845B-E46C1546F781}"/>
              </a:ext>
            </a:extLst>
          </p:cNvPr>
          <p:cNvSpPr/>
          <p:nvPr/>
        </p:nvSpPr>
        <p:spPr>
          <a:xfrm>
            <a:off x="9626747" y="4334911"/>
            <a:ext cx="299304" cy="85372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9D2D-CAA5-B908-8B98-C3F9DD5F0F91}"/>
              </a:ext>
            </a:extLst>
          </p:cNvPr>
          <p:cNvSpPr txBox="1"/>
          <p:nvPr/>
        </p:nvSpPr>
        <p:spPr>
          <a:xfrm>
            <a:off x="8779855" y="3558032"/>
            <a:ext cx="1835902" cy="369332"/>
          </a:xfrm>
          <a:prstGeom prst="rect">
            <a:avLst/>
          </a:prstGeom>
          <a:solidFill>
            <a:srgbClr val="FFC00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latin typeface="Arial" panose="020B0604020202020204" pitchFamily="34" charset="0"/>
                <a:ea typeface="+mj-ea"/>
              </a:rPr>
              <a:t>True feedback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EFF2F-D11A-15B2-5AE7-00DBAD906AFC}"/>
              </a:ext>
            </a:extLst>
          </p:cNvPr>
          <p:cNvSpPr txBox="1"/>
          <p:nvPr/>
        </p:nvSpPr>
        <p:spPr>
          <a:xfrm>
            <a:off x="9950115" y="4570984"/>
            <a:ext cx="1950336" cy="36933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False </a:t>
            </a:r>
            <a:r>
              <a:rPr lang="en-US" altLang="ko-KR" spc="-150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information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B4C15-3286-E9C4-F60A-1F76AE2479C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B2AA45-466D-42D1-2AF8-53525E8DDE88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" panose="020B0604020202020204" pitchFamily="34" charset="0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5F2C9-AC97-53E8-EC1F-4458934A9FA4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E773AB-E517-626A-91F6-067F6DD928B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878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1303</Words>
  <Application>Microsoft Macintosh PowerPoint</Application>
  <PresentationFormat>Widescreen</PresentationFormat>
  <Paragraphs>144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Courier New</vt:lpstr>
      <vt:lpstr>Hiragino Maru Gothic Pro W4</vt:lpstr>
      <vt:lpstr>Arial</vt:lpstr>
      <vt:lpstr>Office Theme</vt:lpstr>
      <vt:lpstr>Before I Begin…</vt:lpstr>
      <vt:lpstr>K-means vs. PAM,  Which Is Better For My Data?</vt:lpstr>
      <vt:lpstr>Reaction to Failure</vt:lpstr>
      <vt:lpstr>PowerPoint Presentation</vt:lpstr>
      <vt:lpstr>Defensiveness</vt:lpstr>
      <vt:lpstr>The Current Data</vt:lpstr>
      <vt:lpstr>Data Collection - Participants</vt:lpstr>
      <vt:lpstr>Data Collection - Procedure</vt:lpstr>
      <vt:lpstr>Data Collection - Procedure</vt:lpstr>
      <vt:lpstr>Data Collection - Procedure</vt:lpstr>
      <vt:lpstr>The Current Data</vt:lpstr>
      <vt:lpstr>Questions</vt:lpstr>
      <vt:lpstr>Shiny App</vt:lpstr>
      <vt:lpstr>Results (Number of Clusters = 1)</vt:lpstr>
      <vt:lpstr>Results (Number of Clusters = 2)</vt:lpstr>
      <vt:lpstr>Results (Number of Clusters = 4)</vt:lpstr>
      <vt:lpstr>Discussion</vt:lpstr>
      <vt:lpstr>Discussion</vt:lpstr>
      <vt:lpstr>GitHub</vt:lpstr>
      <vt:lpstr>GitHub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Ryu, Young Ju</dc:creator>
  <cp:lastModifiedBy>Ryu, Young Ju</cp:lastModifiedBy>
  <cp:revision>7</cp:revision>
  <dcterms:created xsi:type="dcterms:W3CDTF">2023-12-05T23:16:59Z</dcterms:created>
  <dcterms:modified xsi:type="dcterms:W3CDTF">2023-12-07T22:58:20Z</dcterms:modified>
</cp:coreProperties>
</file>